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Ex1.xml" ContentType="application/vnd.ms-office.chartex+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9"/>
  </p:notesMasterIdLst>
  <p:sldIdLst>
    <p:sldId id="266" r:id="rId5"/>
    <p:sldId id="257" r:id="rId6"/>
    <p:sldId id="267" r:id="rId7"/>
    <p:sldId id="268" r:id="rId8"/>
    <p:sldId id="269" r:id="rId9"/>
    <p:sldId id="270" r:id="rId10"/>
    <p:sldId id="276" r:id="rId11"/>
    <p:sldId id="271" r:id="rId12"/>
    <p:sldId id="272" r:id="rId13"/>
    <p:sldId id="278" r:id="rId14"/>
    <p:sldId id="273" r:id="rId15"/>
    <p:sldId id="274" r:id="rId16"/>
    <p:sldId id="277" r:id="rId17"/>
    <p:sldId id="27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3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Admin\Desktop\IMDB_Movies%20project.xlsx" TargetMode="External"/></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'Task 1'!$H$4:$H$8</cx:f>
        <cx:lvl ptCount="5">
          <cx:pt idx="0">Comedy</cx:pt>
          <cx:pt idx="1">Action</cx:pt>
          <cx:pt idx="2">Drama</cx:pt>
          <cx:pt idx="3">Adventure</cx:pt>
          <cx:pt idx="4">Crime</cx:pt>
        </cx:lvl>
      </cx:strDim>
      <cx:numDim type="val">
        <cx:f>'Task 1'!$I$4:$I$8</cx:f>
        <cx:lvl ptCount="5" formatCode="General">
          <cx:pt idx="0">1001</cx:pt>
          <cx:pt idx="1">964</cx:pt>
          <cx:pt idx="2">685</cx:pt>
          <cx:pt idx="3">374</cx:pt>
          <cx:pt idx="4">258</cx:pt>
        </cx:lvl>
      </cx:numDim>
    </cx:data>
  </cx:chartData>
  <cx:chart>
    <cx:plotArea>
      <cx:plotAreaRegion>
        <cx:series layoutId="funnel" uniqueId="{2BE47E46-992A-4863-B4B8-8A6E18583C1E}">
          <cx:tx>
            <cx:txData>
              <cx:f>'Task 1'!$I$3</cx:f>
              <cx:v>Movie count </cx:v>
            </cx:txData>
          </cx:tx>
          <cx:dataLabels>
            <cx:visibility seriesName="0" categoryName="0" value="1"/>
          </cx:dataLabels>
          <cx:dataId val="0"/>
        </cx:series>
      </cx:plotAreaRegion>
      <cx:axis id="0">
        <cx:catScaling gapWidth="0.400000006"/>
        <cx:tickLabels/>
      </cx:axis>
    </cx:plotArea>
    <cx:legend pos="t" align="ctr" overlay="0"/>
  </cx:chart>
</cx: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26">
  <cs:axisTitle>
    <cs:lnRef idx="0"/>
    <cs:fillRef idx="0"/>
    <cs:effectRef idx="0"/>
    <cs:fontRef idx="minor">
      <a:schemeClr val="tx2"/>
    </cs:fontRef>
    <cs:defRPr sz="1197"/>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cs:chartArea>
  <cs:dataLabel>
    <cs:lnRef idx="0"/>
    <cs:fillRef idx="0"/>
    <cs:effectRef idx="0"/>
    <cs:fontRef idx="minor">
      <a:schemeClr val="tx2"/>
    </cs:fontRef>
    <cs:defRPr sz="1197"/>
  </cs:dataLabel>
  <cs:dataLabelCallout>
    <cs:lnRef idx="0"/>
    <cs:fillRef idx="0"/>
    <cs:effectRef idx="0"/>
    <cs:fontRef idx="minor">
      <a:schemeClr val="dk1"/>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2"/>
    </cs:fontRef>
    <cs:spPr>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cs:spPr>
  </cs:dataPoint>
  <cs:dataPoint3D>
    <cs:lnRef idx="0"/>
    <cs:fillRef idx="0">
      <cs:styleClr val="auto"/>
    </cs:fillRef>
    <cs:effectRef idx="0"/>
    <cs:fontRef idx="minor">
      <a:schemeClr val="tx2"/>
    </cs:fontRef>
    <cs:spPr>
      <a:solidFill>
        <a:schemeClr val="phClr"/>
      </a:solidFill>
    </cs:spPr>
  </cs:dataPoint3D>
  <cs:dataPointLine>
    <cs:lnRef idx="0">
      <cs:styleClr val="auto"/>
    </cs:lnRef>
    <cs:fillRef idx="0"/>
    <cs:effectRef idx="0"/>
    <cs:fontRef idx="minor">
      <a:schemeClr val="tx2"/>
    </cs:fontRef>
    <cs:spPr>
      <a:ln w="28575" cap="rnd">
        <a:solidFill>
          <a:schemeClr val="phClr"/>
        </a:solidFill>
        <a:round/>
      </a:ln>
    </cs:spPr>
  </cs:dataPointLine>
  <cs:dataPointMarker>
    <cs:lnRef idx="0"/>
    <cs:fillRef idx="0">
      <cs:styleClr val="auto"/>
    </cs:fillRef>
    <cs:effectRef idx="0"/>
    <cs:fontRef idx="minor">
      <a:schemeClr val="tx2"/>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2"/>
    </cs:fontRef>
    <cs:spPr>
      <a:ln w="2857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2"/>
    </cs:fontRef>
    <cs:defRPr sz="1197"/>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cs:seriesAxis>
  <cs:seriesLine>
    <cs:lnRef idx="0"/>
    <cs:fillRef idx="0"/>
    <cs:effectRef idx="0"/>
    <cs:fontRef idx="minor">
      <a:schemeClr val="tx2"/>
    </cs:fontRef>
    <cs:spPr>
      <a:ln w="9525" cap="flat">
        <a:solidFill>
          <a:srgbClr val="D9D9D9"/>
        </a:solidFill>
        <a:round/>
      </a:ln>
    </cs:spPr>
  </cs:seriesLine>
  <cs:title>
    <cs:lnRef idx="0"/>
    <cs:fillRef idx="0"/>
    <cs:effectRef idx="0"/>
    <cs:fontRef idx="minor">
      <a:schemeClr val="tx2"/>
    </cs:fontRef>
    <cs:defRPr sz="2128" b="1"/>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cs:valueAxis>
  <cs:wall>
    <cs:lnRef idx="0"/>
    <cs:fillRef idx="0"/>
    <cs:effectRef idx="0"/>
    <cs:fontRef idx="minor">
      <a:schemeClr val="tx2"/>
    </cs:fontRef>
  </cs:wall>
</cs:chartStyle>
</file>

<file path=ppt/media/image1.jp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10/17/2023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10/17/2023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10/17/2023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10/17/2023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10/17/2023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10/17/2023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10/17/2023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10/17/2023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10/17/2023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10/17/2023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10/17/2023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10/17/2023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10/17/2023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hyperlink" Target="https://creativecommons.org/licenses/by-sa/3.0/" TargetMode="External"/><Relationship Id="rId4" Type="http://schemas.openxmlformats.org/officeDocument/2006/relationships/hyperlink" Target="https://en.wikipedia.org/wiki/IMDb"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strategywiki.org/wiki/The_Movies" TargetMode="External"/><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docs.google.com/spreadsheets/d/1Sqc3-4x4XkHMA7i7CwfV0X9wz4IgYlqC/edit?usp=sharing&amp;ouid=107126857418427123288&amp;rtpof=true&amp;sd=true"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microsoft.com/office/2014/relationships/chartEx" Target="../charts/chartEx1.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IN"/>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IMDB </a:t>
            </a:r>
            <a:r>
              <a:rPr lang="en-US" sz="4000" b="1" dirty="0">
                <a:solidFill>
                  <a:srgbClr val="FFFFFF"/>
                </a:solidFill>
              </a:rPr>
              <a:t>MOVIE ANALYSIS </a:t>
            </a:r>
            <a:endParaRPr lang="en-US" sz="3600" b="1" dirty="0">
              <a:solidFill>
                <a:srgbClr val="FFFFFF"/>
              </a:solidFill>
            </a:endParaRPr>
          </a:p>
        </p:txBody>
      </p:sp>
      <p:pic>
        <p:nvPicPr>
          <p:cNvPr id="7" name="Picture 6">
            <a:extLst>
              <a:ext uri="{FF2B5EF4-FFF2-40B4-BE49-F238E27FC236}">
                <a16:creationId xmlns:a16="http://schemas.microsoft.com/office/drawing/2014/main" id="{6FA7E1DC-CD69-7F7B-A237-398BFDE0B909}"/>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764699" y="4501877"/>
            <a:ext cx="2707172" cy="1364866"/>
          </a:xfrm>
          <a:prstGeom prst="rect">
            <a:avLst/>
          </a:prstGeom>
        </p:spPr>
      </p:pic>
      <p:sp>
        <p:nvSpPr>
          <p:cNvPr id="8" name="TextBox 7">
            <a:extLst>
              <a:ext uri="{FF2B5EF4-FFF2-40B4-BE49-F238E27FC236}">
                <a16:creationId xmlns:a16="http://schemas.microsoft.com/office/drawing/2014/main" id="{63DAF8A8-AF00-A03A-8326-87B3130910CF}"/>
              </a:ext>
            </a:extLst>
          </p:cNvPr>
          <p:cNvSpPr txBox="1"/>
          <p:nvPr/>
        </p:nvSpPr>
        <p:spPr>
          <a:xfrm>
            <a:off x="4742413" y="7921429"/>
            <a:ext cx="967033" cy="784830"/>
          </a:xfrm>
          <a:prstGeom prst="rect">
            <a:avLst/>
          </a:prstGeom>
          <a:noFill/>
        </p:spPr>
        <p:txBody>
          <a:bodyPr wrap="square" rtlCol="0">
            <a:spAutoFit/>
          </a:bodyPr>
          <a:lstStyle/>
          <a:p>
            <a:r>
              <a:rPr lang="en-IN" sz="900">
                <a:hlinkClick r:id="rId4" tooltip="https://en.wikipedia.org/wiki/IMDb"/>
              </a:rPr>
              <a:t>This Photo</a:t>
            </a:r>
            <a:r>
              <a:rPr lang="en-IN" sz="900"/>
              <a:t> by Unknown Author is licensed under </a:t>
            </a:r>
            <a:r>
              <a:rPr lang="en-IN" sz="900">
                <a:hlinkClick r:id="rId5" tooltip="https://creativecommons.org/licenses/by-sa/3.0/"/>
              </a:rPr>
              <a:t>CC BY-SA</a:t>
            </a:r>
            <a:endParaRPr lang="en-IN" sz="900"/>
          </a:p>
        </p:txBody>
      </p:sp>
    </p:spTree>
    <p:extLst>
      <p:ext uri="{BB962C8B-B14F-4D97-AF65-F5344CB8AC3E}">
        <p14:creationId xmlns:p14="http://schemas.microsoft.com/office/powerpoint/2010/main" val="745576192"/>
      </p:ext>
    </p:extLst>
  </p:cSld>
  <p:clrMapOvr>
    <a:masterClrMapping/>
  </p:clrMapOvr>
  <mc:AlternateContent xmlns:mc="http://schemas.openxmlformats.org/markup-compatibility/2006" xmlns:p14="http://schemas.microsoft.com/office/powerpoint/2010/main">
    <mc:Choice Requires="p14">
      <p:transition spd="slow" p14:dur="2000" advTm="27922"/>
    </mc:Choice>
    <mc:Fallback xmlns="">
      <p:transition spd="slow" advTm="2792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E0EC9-4110-507B-DDDC-FE0A8D2B3C1C}"/>
              </a:ext>
            </a:extLst>
          </p:cNvPr>
          <p:cNvSpPr>
            <a:spLocks noGrp="1"/>
          </p:cNvSpPr>
          <p:nvPr>
            <p:ph type="title"/>
          </p:nvPr>
        </p:nvSpPr>
        <p:spPr/>
        <p:txBody>
          <a:bodyPr/>
          <a:lstStyle/>
          <a:p>
            <a:r>
              <a:rPr lang="en-US" dirty="0"/>
              <a:t>Top 5 languages based on IMDB rating</a:t>
            </a:r>
            <a:endParaRPr lang="en-IN" dirty="0"/>
          </a:p>
        </p:txBody>
      </p:sp>
      <p:graphicFrame>
        <p:nvGraphicFramePr>
          <p:cNvPr id="7" name="Content Placeholder 6">
            <a:extLst>
              <a:ext uri="{FF2B5EF4-FFF2-40B4-BE49-F238E27FC236}">
                <a16:creationId xmlns:a16="http://schemas.microsoft.com/office/drawing/2014/main" id="{C970DE32-4D11-C1EA-87F6-88582D5F1BF9}"/>
              </a:ext>
            </a:extLst>
          </p:cNvPr>
          <p:cNvGraphicFramePr>
            <a:graphicFrameLocks noGrp="1"/>
          </p:cNvGraphicFramePr>
          <p:nvPr>
            <p:ph idx="1"/>
            <p:extLst>
              <p:ext uri="{D42A27DB-BD31-4B8C-83A1-F6EECF244321}">
                <p14:modId xmlns:p14="http://schemas.microsoft.com/office/powerpoint/2010/main" val="183389879"/>
              </p:ext>
            </p:extLst>
          </p:nvPr>
        </p:nvGraphicFramePr>
        <p:xfrm>
          <a:off x="1371600" y="2019300"/>
          <a:ext cx="6743700" cy="3390900"/>
        </p:xfrm>
        <a:graphic>
          <a:graphicData uri="http://schemas.openxmlformats.org/drawingml/2006/table">
            <a:tbl>
              <a:tblPr>
                <a:tableStyleId>{D7AC3CCA-C797-4891-BE02-D94E43425B78}</a:tableStyleId>
              </a:tblPr>
              <a:tblGrid>
                <a:gridCol w="1964185">
                  <a:extLst>
                    <a:ext uri="{9D8B030D-6E8A-4147-A177-3AD203B41FA5}">
                      <a16:colId xmlns:a16="http://schemas.microsoft.com/office/drawing/2014/main" val="3289356823"/>
                    </a:ext>
                  </a:extLst>
                </a:gridCol>
                <a:gridCol w="2717122">
                  <a:extLst>
                    <a:ext uri="{9D8B030D-6E8A-4147-A177-3AD203B41FA5}">
                      <a16:colId xmlns:a16="http://schemas.microsoft.com/office/drawing/2014/main" val="4177406099"/>
                    </a:ext>
                  </a:extLst>
                </a:gridCol>
                <a:gridCol w="2062393">
                  <a:extLst>
                    <a:ext uri="{9D8B030D-6E8A-4147-A177-3AD203B41FA5}">
                      <a16:colId xmlns:a16="http://schemas.microsoft.com/office/drawing/2014/main" val="2134628948"/>
                    </a:ext>
                  </a:extLst>
                </a:gridCol>
              </a:tblGrid>
              <a:tr h="565150">
                <a:tc>
                  <a:txBody>
                    <a:bodyPr/>
                    <a:lstStyle/>
                    <a:p>
                      <a:pPr algn="ctr" fontAlgn="b"/>
                      <a:r>
                        <a:rPr lang="en-IN" sz="2800" u="none" strike="noStrike" dirty="0">
                          <a:effectLst/>
                        </a:rPr>
                        <a:t>language</a:t>
                      </a:r>
                      <a:endParaRPr lang="en-IN" sz="28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a:effectLst/>
                        </a:rPr>
                        <a:t>count of movies </a:t>
                      </a:r>
                      <a:endParaRPr lang="en-IN" sz="28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a:effectLst/>
                        </a:rPr>
                        <a:t>IMDB rating </a:t>
                      </a:r>
                      <a:endParaRPr lang="en-IN" sz="2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850934118"/>
                  </a:ext>
                </a:extLst>
              </a:tr>
              <a:tr h="565150">
                <a:tc>
                  <a:txBody>
                    <a:bodyPr/>
                    <a:lstStyle/>
                    <a:p>
                      <a:pPr algn="ctr" fontAlgn="b"/>
                      <a:r>
                        <a:rPr lang="en-IN" sz="2800" u="none" strike="noStrike" dirty="0">
                          <a:effectLst/>
                        </a:rPr>
                        <a:t>English</a:t>
                      </a:r>
                      <a:endParaRPr lang="en-IN" sz="28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a:effectLst/>
                        </a:rPr>
                        <a:t>3640</a:t>
                      </a:r>
                      <a:endParaRPr lang="en-IN" sz="28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a:effectLst/>
                        </a:rPr>
                        <a:t>6.4</a:t>
                      </a:r>
                      <a:endParaRPr lang="en-IN" sz="2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71311787"/>
                  </a:ext>
                </a:extLst>
              </a:tr>
              <a:tr h="565150">
                <a:tc>
                  <a:txBody>
                    <a:bodyPr/>
                    <a:lstStyle/>
                    <a:p>
                      <a:pPr algn="ctr" fontAlgn="b"/>
                      <a:r>
                        <a:rPr lang="en-IN" sz="2800" u="none" strike="noStrike" dirty="0">
                          <a:effectLst/>
                        </a:rPr>
                        <a:t>French</a:t>
                      </a:r>
                      <a:endParaRPr lang="en-IN" sz="28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dirty="0">
                          <a:effectLst/>
                        </a:rPr>
                        <a:t>36</a:t>
                      </a:r>
                      <a:endParaRPr lang="en-IN" sz="28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a:effectLst/>
                        </a:rPr>
                        <a:t>7.3</a:t>
                      </a:r>
                      <a:endParaRPr lang="en-IN" sz="2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215718826"/>
                  </a:ext>
                </a:extLst>
              </a:tr>
              <a:tr h="565150">
                <a:tc>
                  <a:txBody>
                    <a:bodyPr/>
                    <a:lstStyle/>
                    <a:p>
                      <a:pPr algn="ctr" fontAlgn="b"/>
                      <a:r>
                        <a:rPr lang="en-IN" sz="2800" u="none" strike="noStrike">
                          <a:effectLst/>
                        </a:rPr>
                        <a:t>Spanish</a:t>
                      </a:r>
                      <a:endParaRPr lang="en-IN" sz="28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dirty="0">
                          <a:effectLst/>
                        </a:rPr>
                        <a:t>23</a:t>
                      </a:r>
                      <a:endParaRPr lang="en-IN" sz="28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a:effectLst/>
                        </a:rPr>
                        <a:t>7.1</a:t>
                      </a:r>
                      <a:endParaRPr lang="en-IN" sz="2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529667047"/>
                  </a:ext>
                </a:extLst>
              </a:tr>
              <a:tr h="565150">
                <a:tc>
                  <a:txBody>
                    <a:bodyPr/>
                    <a:lstStyle/>
                    <a:p>
                      <a:pPr algn="ctr" fontAlgn="b"/>
                      <a:r>
                        <a:rPr lang="en-IN" sz="2800" u="none" strike="noStrike">
                          <a:effectLst/>
                        </a:rPr>
                        <a:t>Mandarin</a:t>
                      </a:r>
                      <a:endParaRPr lang="en-IN" sz="28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dirty="0">
                          <a:effectLst/>
                        </a:rPr>
                        <a:t>15</a:t>
                      </a:r>
                      <a:endParaRPr lang="en-IN" sz="28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a:effectLst/>
                        </a:rPr>
                        <a:t>7.1</a:t>
                      </a:r>
                      <a:endParaRPr lang="en-IN" sz="2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238646105"/>
                  </a:ext>
                </a:extLst>
              </a:tr>
              <a:tr h="565150">
                <a:tc>
                  <a:txBody>
                    <a:bodyPr/>
                    <a:lstStyle/>
                    <a:p>
                      <a:pPr algn="ctr" fontAlgn="b"/>
                      <a:r>
                        <a:rPr lang="en-IN" sz="2800" u="none" strike="noStrike">
                          <a:effectLst/>
                        </a:rPr>
                        <a:t>German</a:t>
                      </a:r>
                      <a:endParaRPr lang="en-IN" sz="28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dirty="0">
                          <a:effectLst/>
                        </a:rPr>
                        <a:t>13</a:t>
                      </a:r>
                      <a:endParaRPr lang="en-IN" sz="28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2800" u="none" strike="noStrike" dirty="0">
                          <a:effectLst/>
                        </a:rPr>
                        <a:t>7.7</a:t>
                      </a:r>
                      <a:endParaRPr lang="en-IN" sz="2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054525838"/>
                  </a:ext>
                </a:extLst>
              </a:tr>
            </a:tbl>
          </a:graphicData>
        </a:graphic>
      </p:graphicFrame>
      <p:sp>
        <p:nvSpPr>
          <p:cNvPr id="8" name="TextBox 7">
            <a:extLst>
              <a:ext uri="{FF2B5EF4-FFF2-40B4-BE49-F238E27FC236}">
                <a16:creationId xmlns:a16="http://schemas.microsoft.com/office/drawing/2014/main" id="{3B780BCC-5B7B-D86B-61D2-31B39AF334DA}"/>
              </a:ext>
            </a:extLst>
          </p:cNvPr>
          <p:cNvSpPr txBox="1"/>
          <p:nvPr/>
        </p:nvSpPr>
        <p:spPr>
          <a:xfrm>
            <a:off x="1371601" y="5667375"/>
            <a:ext cx="8362950" cy="830997"/>
          </a:xfrm>
          <a:prstGeom prst="rect">
            <a:avLst/>
          </a:prstGeom>
          <a:noFill/>
        </p:spPr>
        <p:txBody>
          <a:bodyPr wrap="square" rtlCol="0">
            <a:spAutoFit/>
          </a:bodyPr>
          <a:lstStyle/>
          <a:p>
            <a:r>
              <a:rPr lang="en-US" sz="2400" dirty="0"/>
              <a:t>English is the most common language used in movies and has the lowest IMDB rating compare to other regional languages </a:t>
            </a:r>
            <a:endParaRPr lang="en-IN" sz="2400" dirty="0"/>
          </a:p>
        </p:txBody>
      </p:sp>
    </p:spTree>
    <p:extLst>
      <p:ext uri="{BB962C8B-B14F-4D97-AF65-F5344CB8AC3E}">
        <p14:creationId xmlns:p14="http://schemas.microsoft.com/office/powerpoint/2010/main" val="1333005068"/>
      </p:ext>
    </p:extLst>
  </p:cSld>
  <p:clrMapOvr>
    <a:masterClrMapping/>
  </p:clrMapOvr>
  <mc:AlternateContent xmlns:mc="http://schemas.openxmlformats.org/markup-compatibility/2006" xmlns:p14="http://schemas.microsoft.com/office/powerpoint/2010/main">
    <mc:Choice Requires="p14">
      <p:transition spd="slow" p14:dur="2000" advTm="22797"/>
    </mc:Choice>
    <mc:Fallback xmlns="">
      <p:transition spd="slow" advTm="22797"/>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0BEBC-3197-75DF-08C2-16ABEB4D9721}"/>
              </a:ext>
            </a:extLst>
          </p:cNvPr>
          <p:cNvSpPr>
            <a:spLocks noGrp="1"/>
          </p:cNvSpPr>
          <p:nvPr>
            <p:ph type="title"/>
          </p:nvPr>
        </p:nvSpPr>
        <p:spPr/>
        <p:txBody>
          <a:bodyPr>
            <a:normAutofit/>
          </a:bodyPr>
          <a:lstStyle/>
          <a:p>
            <a:r>
              <a:rPr lang="en-US" sz="2000" b="1" dirty="0">
                <a:solidFill>
                  <a:schemeClr val="tx1"/>
                </a:solidFill>
                <a:latin typeface="Manrope"/>
              </a:rPr>
              <a:t>D . </a:t>
            </a:r>
            <a:r>
              <a:rPr lang="en-US" sz="2000" b="1" i="0" dirty="0">
                <a:solidFill>
                  <a:schemeClr val="tx1"/>
                </a:solidFill>
                <a:effectLst/>
                <a:latin typeface="Manrope"/>
              </a:rPr>
              <a:t>Director Analysis: </a:t>
            </a:r>
            <a:r>
              <a:rPr lang="en-US" sz="2000" b="0" i="0" dirty="0">
                <a:solidFill>
                  <a:schemeClr val="tx1"/>
                </a:solidFill>
                <a:effectLst/>
                <a:latin typeface="Manrope"/>
              </a:rPr>
              <a:t>Influence of directors on movie ratings.</a:t>
            </a:r>
            <a:br>
              <a:rPr lang="en-US" sz="2000" b="0" i="0" dirty="0">
                <a:solidFill>
                  <a:schemeClr val="tx1"/>
                </a:solidFill>
                <a:effectLst/>
                <a:latin typeface="Manrope"/>
              </a:rPr>
            </a:br>
            <a:r>
              <a:rPr lang="en-US" sz="2000" b="0" i="0" dirty="0">
                <a:solidFill>
                  <a:schemeClr val="tx1"/>
                </a:solidFill>
                <a:effectLst/>
                <a:latin typeface="Manrope"/>
              </a:rPr>
              <a:t>Identify the top directors based on their average IMDB score and analyze their contribution to the success of movies using percentile calculations</a:t>
            </a:r>
            <a:endParaRPr lang="en-IN" sz="2000" dirty="0">
              <a:solidFill>
                <a:schemeClr val="tx1"/>
              </a:solidFill>
            </a:endParaRPr>
          </a:p>
        </p:txBody>
      </p:sp>
      <p:pic>
        <p:nvPicPr>
          <p:cNvPr id="5" name="Content Placeholder 4">
            <a:extLst>
              <a:ext uri="{FF2B5EF4-FFF2-40B4-BE49-F238E27FC236}">
                <a16:creationId xmlns:a16="http://schemas.microsoft.com/office/drawing/2014/main" id="{3CC42B41-A17D-811C-46DC-451278729EF8}"/>
              </a:ext>
            </a:extLst>
          </p:cNvPr>
          <p:cNvPicPr>
            <a:picLocks noGrp="1" noChangeAspect="1"/>
          </p:cNvPicPr>
          <p:nvPr>
            <p:ph idx="1"/>
          </p:nvPr>
        </p:nvPicPr>
        <p:blipFill>
          <a:blip r:embed="rId2"/>
          <a:stretch>
            <a:fillRect/>
          </a:stretch>
        </p:blipFill>
        <p:spPr>
          <a:xfrm>
            <a:off x="1774759" y="1950979"/>
            <a:ext cx="2997266" cy="3887845"/>
          </a:xfrm>
        </p:spPr>
      </p:pic>
      <p:pic>
        <p:nvPicPr>
          <p:cNvPr id="7" name="Picture 6">
            <a:extLst>
              <a:ext uri="{FF2B5EF4-FFF2-40B4-BE49-F238E27FC236}">
                <a16:creationId xmlns:a16="http://schemas.microsoft.com/office/drawing/2014/main" id="{BA21EFB7-A11E-633F-F40F-7D3B30C3994F}"/>
              </a:ext>
            </a:extLst>
          </p:cNvPr>
          <p:cNvPicPr>
            <a:picLocks noChangeAspect="1"/>
          </p:cNvPicPr>
          <p:nvPr/>
        </p:nvPicPr>
        <p:blipFill>
          <a:blip r:embed="rId3"/>
          <a:stretch>
            <a:fillRect/>
          </a:stretch>
        </p:blipFill>
        <p:spPr>
          <a:xfrm>
            <a:off x="5406988" y="1950979"/>
            <a:ext cx="2213012" cy="1139840"/>
          </a:xfrm>
          <a:prstGeom prst="rect">
            <a:avLst/>
          </a:prstGeom>
        </p:spPr>
      </p:pic>
      <p:sp>
        <p:nvSpPr>
          <p:cNvPr id="3" name="TextBox 2">
            <a:extLst>
              <a:ext uri="{FF2B5EF4-FFF2-40B4-BE49-F238E27FC236}">
                <a16:creationId xmlns:a16="http://schemas.microsoft.com/office/drawing/2014/main" id="{994970B6-EE42-5D99-1C62-1D7E4C67AD3B}"/>
              </a:ext>
            </a:extLst>
          </p:cNvPr>
          <p:cNvSpPr txBox="1"/>
          <p:nvPr/>
        </p:nvSpPr>
        <p:spPr>
          <a:xfrm>
            <a:off x="5406988" y="3343275"/>
            <a:ext cx="5880137" cy="1754326"/>
          </a:xfrm>
          <a:prstGeom prst="rect">
            <a:avLst/>
          </a:prstGeom>
          <a:noFill/>
        </p:spPr>
        <p:txBody>
          <a:bodyPr wrap="square" rtlCol="0">
            <a:spAutoFit/>
          </a:bodyPr>
          <a:lstStyle/>
          <a:p>
            <a:pPr marL="285750" indent="-285750">
              <a:buFont typeface="Wingdings" panose="05000000000000000000" pitchFamily="2" charset="2"/>
              <a:buChar char="§"/>
            </a:pPr>
            <a:r>
              <a:rPr lang="en-IN" dirty="0">
                <a:solidFill>
                  <a:schemeClr val="tx1"/>
                </a:solidFill>
                <a:latin typeface="Manrope"/>
                <a:ea typeface="+mj-ea"/>
                <a:cs typeface="+mj-cs"/>
              </a:rPr>
              <a:t>Crime,drama,comedy,action,adventure and thriller are the top genre of which these director direct movies</a:t>
            </a:r>
          </a:p>
          <a:p>
            <a:pPr marL="285750" indent="-285750">
              <a:buFont typeface="Wingdings" panose="05000000000000000000" pitchFamily="2" charset="2"/>
              <a:buChar char="§"/>
            </a:pPr>
            <a:endParaRPr lang="en-IN" sz="1800" dirty="0">
              <a:solidFill>
                <a:schemeClr val="tx1"/>
              </a:solidFill>
              <a:latin typeface="Manrope"/>
              <a:ea typeface="+mj-ea"/>
              <a:cs typeface="+mj-cs"/>
            </a:endParaRPr>
          </a:p>
          <a:p>
            <a:pPr marL="285750" indent="-285750">
              <a:buFont typeface="Wingdings" panose="05000000000000000000" pitchFamily="2" charset="2"/>
              <a:buChar char="§"/>
            </a:pPr>
            <a:endParaRPr lang="en-IN" sz="1800" dirty="0">
              <a:solidFill>
                <a:schemeClr val="tx1"/>
              </a:solidFill>
              <a:latin typeface="Manrope"/>
              <a:ea typeface="+mj-ea"/>
              <a:cs typeface="+mj-cs"/>
            </a:endParaRPr>
          </a:p>
          <a:p>
            <a:endParaRPr lang="en-IN" sz="1800" dirty="0">
              <a:solidFill>
                <a:schemeClr val="tx1"/>
              </a:solidFill>
              <a:latin typeface="Manrope"/>
              <a:ea typeface="+mj-ea"/>
              <a:cs typeface="+mj-cs"/>
            </a:endParaRPr>
          </a:p>
          <a:p>
            <a:endParaRPr lang="en-IN" dirty="0"/>
          </a:p>
        </p:txBody>
      </p:sp>
    </p:spTree>
    <p:extLst>
      <p:ext uri="{BB962C8B-B14F-4D97-AF65-F5344CB8AC3E}">
        <p14:creationId xmlns:p14="http://schemas.microsoft.com/office/powerpoint/2010/main" val="2204345690"/>
      </p:ext>
    </p:extLst>
  </p:cSld>
  <p:clrMapOvr>
    <a:masterClrMapping/>
  </p:clrMapOvr>
  <mc:AlternateContent xmlns:mc="http://schemas.openxmlformats.org/markup-compatibility/2006" xmlns:p14="http://schemas.microsoft.com/office/powerpoint/2010/main">
    <mc:Choice Requires="p14">
      <p:transition spd="slow" p14:dur="2000" advTm="40093"/>
    </mc:Choice>
    <mc:Fallback xmlns="">
      <p:transition spd="slow" advTm="40093"/>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13C63-FB15-A5BF-48E6-05EE85FCEDE9}"/>
              </a:ext>
            </a:extLst>
          </p:cNvPr>
          <p:cNvSpPr>
            <a:spLocks noGrp="1"/>
          </p:cNvSpPr>
          <p:nvPr>
            <p:ph type="title"/>
          </p:nvPr>
        </p:nvSpPr>
        <p:spPr/>
        <p:txBody>
          <a:bodyPr>
            <a:normAutofit/>
          </a:bodyPr>
          <a:lstStyle/>
          <a:p>
            <a:r>
              <a:rPr lang="en-US" sz="2000" b="1" dirty="0">
                <a:solidFill>
                  <a:schemeClr val="tx1"/>
                </a:solidFill>
                <a:latin typeface="Manrope"/>
              </a:rPr>
              <a:t>E . </a:t>
            </a:r>
            <a:r>
              <a:rPr lang="en-US" sz="2000" b="1" i="0" dirty="0">
                <a:solidFill>
                  <a:schemeClr val="tx1"/>
                </a:solidFill>
                <a:effectLst/>
                <a:latin typeface="Manrope"/>
              </a:rPr>
              <a:t>Budget Analysis:</a:t>
            </a:r>
            <a:r>
              <a:rPr lang="en-US" sz="2000" b="0" i="0" dirty="0">
                <a:solidFill>
                  <a:schemeClr val="tx1"/>
                </a:solidFill>
                <a:effectLst/>
                <a:latin typeface="Manrope"/>
              </a:rPr>
              <a:t> Explore the relationship between movie budgets and their financial success.</a:t>
            </a:r>
            <a:br>
              <a:rPr lang="en-US" sz="2000" b="0" i="0" dirty="0">
                <a:solidFill>
                  <a:schemeClr val="tx1"/>
                </a:solidFill>
                <a:effectLst/>
                <a:latin typeface="Manrope"/>
              </a:rPr>
            </a:br>
            <a:r>
              <a:rPr lang="en-US" sz="2000" b="0" i="0" dirty="0">
                <a:solidFill>
                  <a:schemeClr val="tx1"/>
                </a:solidFill>
                <a:effectLst/>
                <a:latin typeface="Manrope"/>
              </a:rPr>
              <a:t>Analyze the correlation between movie budgets and gross earnings, and identify the movies with the highest profit margin</a:t>
            </a:r>
            <a:endParaRPr lang="en-IN" sz="2000" dirty="0">
              <a:solidFill>
                <a:schemeClr val="tx1"/>
              </a:solidFill>
            </a:endParaRPr>
          </a:p>
        </p:txBody>
      </p:sp>
      <p:pic>
        <p:nvPicPr>
          <p:cNvPr id="5" name="Content Placeholder 4">
            <a:extLst>
              <a:ext uri="{FF2B5EF4-FFF2-40B4-BE49-F238E27FC236}">
                <a16:creationId xmlns:a16="http://schemas.microsoft.com/office/drawing/2014/main" id="{FDB4DA8B-C186-F831-FE6A-B9F000ED7C33}"/>
              </a:ext>
            </a:extLst>
          </p:cNvPr>
          <p:cNvPicPr>
            <a:picLocks noGrp="1" noChangeAspect="1"/>
          </p:cNvPicPr>
          <p:nvPr>
            <p:ph idx="1"/>
          </p:nvPr>
        </p:nvPicPr>
        <p:blipFill>
          <a:blip r:embed="rId2"/>
          <a:stretch>
            <a:fillRect/>
          </a:stretch>
        </p:blipFill>
        <p:spPr>
          <a:xfrm>
            <a:off x="1685925" y="2373287"/>
            <a:ext cx="2590800" cy="1712937"/>
          </a:xfrm>
        </p:spPr>
      </p:pic>
      <p:sp>
        <p:nvSpPr>
          <p:cNvPr id="3" name="TextBox 2">
            <a:extLst>
              <a:ext uri="{FF2B5EF4-FFF2-40B4-BE49-F238E27FC236}">
                <a16:creationId xmlns:a16="http://schemas.microsoft.com/office/drawing/2014/main" id="{5B19C938-D5FC-82C9-9528-DAFC26B1CCE0}"/>
              </a:ext>
            </a:extLst>
          </p:cNvPr>
          <p:cNvSpPr txBox="1"/>
          <p:nvPr/>
        </p:nvSpPr>
        <p:spPr>
          <a:xfrm>
            <a:off x="4591050" y="2171700"/>
            <a:ext cx="6381750" cy="3693319"/>
          </a:xfrm>
          <a:prstGeom prst="rect">
            <a:avLst/>
          </a:prstGeom>
          <a:noFill/>
        </p:spPr>
        <p:txBody>
          <a:bodyPr wrap="square" rtlCol="0">
            <a:spAutoFit/>
          </a:bodyPr>
          <a:lstStyle/>
          <a:p>
            <a:pPr marL="285750" indent="-285750">
              <a:buFont typeface="Wingdings" panose="05000000000000000000" pitchFamily="2" charset="2"/>
              <a:buChar char="§"/>
            </a:pPr>
            <a:r>
              <a:rPr lang="en-IN" dirty="0">
                <a:solidFill>
                  <a:schemeClr val="tx1"/>
                </a:solidFill>
                <a:latin typeface="Manrope"/>
                <a:ea typeface="+mj-ea"/>
                <a:cs typeface="+mj-cs"/>
              </a:rPr>
              <a:t>In terms of Profitability, Horror has the highest profitability despite having low count and low IMDb followed by western then thriller</a:t>
            </a:r>
          </a:p>
          <a:p>
            <a:pPr marL="285750" indent="-285750">
              <a:buFont typeface="Wingdings" panose="05000000000000000000" pitchFamily="2" charset="2"/>
              <a:buChar char="§"/>
            </a:pPr>
            <a:r>
              <a:rPr lang="en-IN" dirty="0">
                <a:solidFill>
                  <a:schemeClr val="tx1"/>
                </a:solidFill>
                <a:latin typeface="Manrope"/>
                <a:ea typeface="+mj-ea"/>
                <a:cs typeface="+mj-cs"/>
              </a:rPr>
              <a:t>Genres like comedy, action, adventure which has relatively higher IMDb rating average makes loss</a:t>
            </a:r>
          </a:p>
          <a:p>
            <a:pPr marL="285750" indent="-285750">
              <a:buFont typeface="Wingdings" panose="05000000000000000000" pitchFamily="2" charset="2"/>
              <a:buChar char="§"/>
            </a:pPr>
            <a:r>
              <a:rPr lang="en-IN" dirty="0">
                <a:solidFill>
                  <a:schemeClr val="tx1"/>
                </a:solidFill>
                <a:latin typeface="Manrope"/>
                <a:ea typeface="+mj-ea"/>
                <a:cs typeface="+mj-cs"/>
              </a:rPr>
              <a:t>Horror genre though with highest profitability has the lowest IMDB rating average</a:t>
            </a:r>
          </a:p>
          <a:p>
            <a:pPr marL="285750" indent="-285750">
              <a:buFont typeface="Wingdings" panose="05000000000000000000" pitchFamily="2" charset="2"/>
              <a:buChar char="§"/>
            </a:pPr>
            <a:r>
              <a:rPr lang="en-IN" sz="1800" dirty="0">
                <a:solidFill>
                  <a:schemeClr val="tx1"/>
                </a:solidFill>
                <a:latin typeface="Manrope"/>
                <a:ea typeface="+mj-ea"/>
                <a:cs typeface="+mj-cs"/>
              </a:rPr>
              <a:t>profitability and high IMDb rating has a negative corelation of -</a:t>
            </a:r>
            <a:r>
              <a:rPr lang="en-IN" sz="1800" b="0" i="0" u="none" strike="noStrike" dirty="0">
                <a:solidFill>
                  <a:srgbClr val="000000"/>
                </a:solidFill>
                <a:effectLst/>
                <a:latin typeface="Calibri" panose="020F0502020204030204" pitchFamily="34" charset="0"/>
              </a:rPr>
              <a:t> 0.100833668</a:t>
            </a:r>
            <a:r>
              <a:rPr lang="en-IN" dirty="0"/>
              <a:t> </a:t>
            </a:r>
          </a:p>
          <a:p>
            <a:pPr marL="285750" indent="-285750">
              <a:buFont typeface="Wingdings" panose="05000000000000000000" pitchFamily="2" charset="2"/>
              <a:buChar char="§"/>
            </a:pPr>
            <a:r>
              <a:rPr lang="en-IN" sz="1800" dirty="0">
                <a:solidFill>
                  <a:schemeClr val="tx1"/>
                </a:solidFill>
                <a:latin typeface="Manrope"/>
                <a:ea typeface="+mj-ea"/>
                <a:cs typeface="+mj-cs"/>
              </a:rPr>
              <a:t>This is seen when only Alfred Hitchcock, Damien Chazelle, Majid Mjijdi, Christohper Nolan, Richard Marquand and Asghar Farhadi being profitable and not the others</a:t>
            </a:r>
            <a:endParaRPr lang="en-IN" dirty="0">
              <a:solidFill>
                <a:schemeClr val="tx1"/>
              </a:solidFill>
              <a:latin typeface="Manrope"/>
              <a:ea typeface="+mj-ea"/>
              <a:cs typeface="+mj-cs"/>
            </a:endParaRPr>
          </a:p>
          <a:p>
            <a:pPr marL="285750" indent="-285750">
              <a:buFont typeface="Wingdings" panose="05000000000000000000" pitchFamily="2" charset="2"/>
              <a:buChar char="§"/>
            </a:pPr>
            <a:endParaRPr lang="en-IN" dirty="0"/>
          </a:p>
        </p:txBody>
      </p:sp>
    </p:spTree>
    <p:extLst>
      <p:ext uri="{BB962C8B-B14F-4D97-AF65-F5344CB8AC3E}">
        <p14:creationId xmlns:p14="http://schemas.microsoft.com/office/powerpoint/2010/main" val="441106382"/>
      </p:ext>
    </p:extLst>
  </p:cSld>
  <p:clrMapOvr>
    <a:masterClrMapping/>
  </p:clrMapOvr>
  <mc:AlternateContent xmlns:mc="http://schemas.openxmlformats.org/markup-compatibility/2006" xmlns:p14="http://schemas.microsoft.com/office/powerpoint/2010/main">
    <mc:Choice Requires="p14">
      <p:transition spd="slow" p14:dur="2000" advTm="68958"/>
    </mc:Choice>
    <mc:Fallback xmlns="">
      <p:transition spd="slow" advTm="6895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1236A-A578-BC64-041B-66BD787DD462}"/>
              </a:ext>
            </a:extLst>
          </p:cNvPr>
          <p:cNvSpPr>
            <a:spLocks noGrp="1"/>
          </p:cNvSpPr>
          <p:nvPr>
            <p:ph type="title"/>
          </p:nvPr>
        </p:nvSpPr>
        <p:spPr/>
        <p:txBody>
          <a:bodyPr/>
          <a:lstStyle/>
          <a:p>
            <a:r>
              <a:rPr lang="en-US" dirty="0"/>
              <a:t>Result </a:t>
            </a:r>
            <a:endParaRPr lang="en-IN" dirty="0"/>
          </a:p>
        </p:txBody>
      </p:sp>
      <p:sp>
        <p:nvSpPr>
          <p:cNvPr id="3" name="Content Placeholder 2">
            <a:extLst>
              <a:ext uri="{FF2B5EF4-FFF2-40B4-BE49-F238E27FC236}">
                <a16:creationId xmlns:a16="http://schemas.microsoft.com/office/drawing/2014/main" id="{9D830301-793B-04D2-58B4-516D72525B5B}"/>
              </a:ext>
            </a:extLst>
          </p:cNvPr>
          <p:cNvSpPr>
            <a:spLocks noGrp="1"/>
          </p:cNvSpPr>
          <p:nvPr>
            <p:ph idx="1"/>
          </p:nvPr>
        </p:nvSpPr>
        <p:spPr/>
        <p:txBody>
          <a:bodyPr/>
          <a:lstStyle/>
          <a:p>
            <a:r>
              <a:rPr lang="en-IN" dirty="0"/>
              <a:t>The project helped me to gain mastery in pivot tables, formulas and functions.</a:t>
            </a:r>
          </a:p>
          <a:p>
            <a:r>
              <a:rPr lang="en-IN" dirty="0"/>
              <a:t>This project overall helped in establishing an advance understanding of MS Excel.</a:t>
            </a:r>
          </a:p>
          <a:p>
            <a:r>
              <a:rPr lang="en-IN" dirty="0"/>
              <a:t>Improved my Statistics learnings.</a:t>
            </a:r>
          </a:p>
          <a:p>
            <a:endParaRPr lang="en-IN" dirty="0"/>
          </a:p>
        </p:txBody>
      </p:sp>
    </p:spTree>
    <p:extLst>
      <p:ext uri="{BB962C8B-B14F-4D97-AF65-F5344CB8AC3E}">
        <p14:creationId xmlns:p14="http://schemas.microsoft.com/office/powerpoint/2010/main" val="2275589849"/>
      </p:ext>
    </p:extLst>
  </p:cSld>
  <p:clrMapOvr>
    <a:masterClrMapping/>
  </p:clrMapOvr>
  <mc:AlternateContent xmlns:mc="http://schemas.openxmlformats.org/markup-compatibility/2006" xmlns:p14="http://schemas.microsoft.com/office/powerpoint/2010/main">
    <mc:Choice Requires="p14">
      <p:transition spd="slow" p14:dur="2000" advTm="32607"/>
    </mc:Choice>
    <mc:Fallback xmlns="">
      <p:transition spd="slow" advTm="32607"/>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84C48EE-8DAE-6120-99F8-5EB8DA651793}"/>
              </a:ext>
            </a:extLst>
          </p:cNvPr>
          <p:cNvSpPr txBox="1"/>
          <p:nvPr/>
        </p:nvSpPr>
        <p:spPr>
          <a:xfrm>
            <a:off x="2828925" y="2524125"/>
            <a:ext cx="6810375" cy="1569660"/>
          </a:xfrm>
          <a:prstGeom prst="rect">
            <a:avLst/>
          </a:prstGeom>
          <a:noFill/>
        </p:spPr>
        <p:txBody>
          <a:bodyPr wrap="square" rtlCol="0">
            <a:spAutoFit/>
          </a:bodyPr>
          <a:lstStyle/>
          <a:p>
            <a:r>
              <a:rPr lang="en-US" sz="9600" dirty="0"/>
              <a:t>THANK YOU!</a:t>
            </a:r>
            <a:endParaRPr lang="en-IN" sz="9600" dirty="0"/>
          </a:p>
        </p:txBody>
      </p:sp>
    </p:spTree>
    <p:extLst>
      <p:ext uri="{BB962C8B-B14F-4D97-AF65-F5344CB8AC3E}">
        <p14:creationId xmlns:p14="http://schemas.microsoft.com/office/powerpoint/2010/main" val="2806041338"/>
      </p:ext>
    </p:extLst>
  </p:cSld>
  <p:clrMapOvr>
    <a:masterClrMapping/>
  </p:clrMapOvr>
  <mc:AlternateContent xmlns:mc="http://schemas.openxmlformats.org/markup-compatibility/2006" xmlns:p14="http://schemas.microsoft.com/office/powerpoint/2010/main">
    <mc:Choice Requires="p14">
      <p:transition spd="slow" p14:dur="2000" advTm="9032"/>
    </mc:Choice>
    <mc:Fallback xmlns="">
      <p:transition spd="slow" advTm="903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133475"/>
          </a:xfrm>
        </p:spPr>
        <p:txBody>
          <a:bodyPr>
            <a:normAutofit/>
          </a:bodyPr>
          <a:lstStyle/>
          <a:p>
            <a:r>
              <a:rPr lang="en-US" dirty="0"/>
              <a:t>Project Description </a:t>
            </a:r>
          </a:p>
        </p:txBody>
      </p:sp>
      <p:sp>
        <p:nvSpPr>
          <p:cNvPr id="4" name="Content Placeholder 3">
            <a:extLst>
              <a:ext uri="{FF2B5EF4-FFF2-40B4-BE49-F238E27FC236}">
                <a16:creationId xmlns:a16="http://schemas.microsoft.com/office/drawing/2014/main" id="{90498658-17C5-431E-C992-DAC003CAA63C}"/>
              </a:ext>
            </a:extLst>
          </p:cNvPr>
          <p:cNvSpPr>
            <a:spLocks noGrp="1"/>
          </p:cNvSpPr>
          <p:nvPr>
            <p:ph idx="1"/>
          </p:nvPr>
        </p:nvSpPr>
        <p:spPr>
          <a:xfrm>
            <a:off x="1371601" y="1971675"/>
            <a:ext cx="6477000" cy="4391025"/>
          </a:xfrm>
        </p:spPr>
        <p:txBody>
          <a:bodyPr>
            <a:normAutofit fontScale="92500"/>
          </a:bodyPr>
          <a:lstStyle/>
          <a:p>
            <a:r>
              <a:rPr lang="en-US" dirty="0"/>
              <a:t>Movie Database (IMDB) helps to gain insights into various aspects of the movie industry, Such as box office performance, genre                                                                popularity, actor/director influence, and critical reception</a:t>
            </a:r>
            <a:endParaRPr lang="en-IN" dirty="0"/>
          </a:p>
          <a:p>
            <a:r>
              <a:rPr lang="en-US" dirty="0"/>
              <a:t>The project involves collecting and cleaning the data, which includes information on movie titles, release dates, box office revenue, ratings, and cast/crew members</a:t>
            </a:r>
            <a:endParaRPr lang="en-IN" dirty="0"/>
          </a:p>
          <a:p>
            <a:r>
              <a:rPr lang="en-US" dirty="0"/>
              <a:t>The results of the analysis can provide valuable insights to movie studios, producers, and distributors on how to create successful movies that resonate with audiences. Additionally, the analysis can be used by movie fans to explore their favorite movies, actors, and directors and gain a deeper understanding of the movie industry.</a:t>
            </a:r>
          </a:p>
        </p:txBody>
      </p:sp>
      <p:pic>
        <p:nvPicPr>
          <p:cNvPr id="8" name="Picture 7">
            <a:extLst>
              <a:ext uri="{FF2B5EF4-FFF2-40B4-BE49-F238E27FC236}">
                <a16:creationId xmlns:a16="http://schemas.microsoft.com/office/drawing/2014/main" id="{EF5F3936-C985-BB29-8F33-41DCADD5F78A}"/>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067675" y="685800"/>
            <a:ext cx="3790949" cy="5676900"/>
          </a:xfrm>
          <a:prstGeom prst="rect">
            <a:avLst/>
          </a:prstGeom>
        </p:spPr>
      </p:pic>
      <p:sp>
        <p:nvSpPr>
          <p:cNvPr id="9" name="TextBox 8">
            <a:extLst>
              <a:ext uri="{FF2B5EF4-FFF2-40B4-BE49-F238E27FC236}">
                <a16:creationId xmlns:a16="http://schemas.microsoft.com/office/drawing/2014/main" id="{A073AC71-4681-0C8C-5F29-FD323FD8FED9}"/>
              </a:ext>
            </a:extLst>
          </p:cNvPr>
          <p:cNvSpPr txBox="1"/>
          <p:nvPr/>
        </p:nvSpPr>
        <p:spPr>
          <a:xfrm>
            <a:off x="9347199" y="3354491"/>
            <a:ext cx="1587501" cy="507831"/>
          </a:xfrm>
          <a:prstGeom prst="rect">
            <a:avLst/>
          </a:prstGeom>
          <a:noFill/>
        </p:spPr>
        <p:txBody>
          <a:bodyPr wrap="square" rtlCol="0">
            <a:spAutoFit/>
          </a:bodyPr>
          <a:lstStyle/>
          <a:p>
            <a:r>
              <a:rPr lang="en-IN" sz="900">
                <a:hlinkClick r:id="rId3" tooltip="https://strategywiki.org/wiki/The_Movies"/>
              </a:rPr>
              <a:t>This Photo</a:t>
            </a:r>
            <a:r>
              <a:rPr lang="en-IN" sz="900"/>
              <a:t> by Unknown Author is licensed under </a:t>
            </a:r>
            <a:r>
              <a:rPr lang="en-IN" sz="900">
                <a:hlinkClick r:id="rId4" tooltip="https://creativecommons.org/licenses/by-sa/3.0/"/>
              </a:rPr>
              <a:t>CC BY-SA</a:t>
            </a:r>
            <a:endParaRPr lang="en-IN" sz="900"/>
          </a:p>
        </p:txBody>
      </p:sp>
    </p:spTree>
    <p:extLst>
      <p:ext uri="{BB962C8B-B14F-4D97-AF65-F5344CB8AC3E}">
        <p14:creationId xmlns:p14="http://schemas.microsoft.com/office/powerpoint/2010/main" val="824417123"/>
      </p:ext>
    </p:extLst>
  </p:cSld>
  <p:clrMapOvr>
    <a:masterClrMapping/>
  </p:clrMapOvr>
  <mc:AlternateContent xmlns:mc="http://schemas.openxmlformats.org/markup-compatibility/2006" xmlns:p14="http://schemas.microsoft.com/office/powerpoint/2010/main">
    <mc:Choice Requires="p14">
      <p:transition spd="slow" p14:dur="2000" advTm="73871"/>
    </mc:Choice>
    <mc:Fallback xmlns="">
      <p:transition spd="slow" advTm="7387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EFC38-8006-67B6-97B4-20BCB1FAF21A}"/>
              </a:ext>
            </a:extLst>
          </p:cNvPr>
          <p:cNvSpPr>
            <a:spLocks noGrp="1"/>
          </p:cNvSpPr>
          <p:nvPr>
            <p:ph type="title"/>
          </p:nvPr>
        </p:nvSpPr>
        <p:spPr/>
        <p:txBody>
          <a:bodyPr/>
          <a:lstStyle/>
          <a:p>
            <a:r>
              <a:rPr lang="en-US" dirty="0"/>
              <a:t>Approach </a:t>
            </a:r>
            <a:br>
              <a:rPr lang="en-US" dirty="0"/>
            </a:br>
            <a:endParaRPr lang="en-IN" dirty="0"/>
          </a:p>
        </p:txBody>
      </p:sp>
      <p:sp>
        <p:nvSpPr>
          <p:cNvPr id="3" name="Content Placeholder 2">
            <a:extLst>
              <a:ext uri="{FF2B5EF4-FFF2-40B4-BE49-F238E27FC236}">
                <a16:creationId xmlns:a16="http://schemas.microsoft.com/office/drawing/2014/main" id="{ED6BDFD4-1932-6605-48EF-E597D5940D10}"/>
              </a:ext>
            </a:extLst>
          </p:cNvPr>
          <p:cNvSpPr>
            <a:spLocks noGrp="1"/>
          </p:cNvSpPr>
          <p:nvPr>
            <p:ph idx="1"/>
          </p:nvPr>
        </p:nvSpPr>
        <p:spPr/>
        <p:txBody>
          <a:bodyPr/>
          <a:lstStyle/>
          <a:p>
            <a:r>
              <a:rPr lang="en-US" dirty="0"/>
              <a:t>Downloaded the XLS file of IMDB_MOVIES</a:t>
            </a:r>
          </a:p>
          <a:p>
            <a:r>
              <a:rPr lang="en-US" dirty="0"/>
              <a:t>After that cleaned the Data Set by removing bank rows, null values, duplicates and dropping some columns which were not necessary and analyzed the data and found some insights through given questions</a:t>
            </a:r>
          </a:p>
          <a:p>
            <a:r>
              <a:rPr lang="en-US" dirty="0"/>
              <a:t>Used filter, Pivot Table, Graphs, excel functions and different formulas to answer the questions based on statistics and probability </a:t>
            </a:r>
          </a:p>
          <a:p>
            <a:r>
              <a:rPr lang="en-US" dirty="0"/>
              <a:t>Then created a report in Power point and converted it into a pdf file to submit the report.</a:t>
            </a:r>
            <a:endParaRPr lang="en-IN" dirty="0"/>
          </a:p>
        </p:txBody>
      </p:sp>
    </p:spTree>
    <p:extLst>
      <p:ext uri="{BB962C8B-B14F-4D97-AF65-F5344CB8AC3E}">
        <p14:creationId xmlns:p14="http://schemas.microsoft.com/office/powerpoint/2010/main" val="3324101713"/>
      </p:ext>
    </p:extLst>
  </p:cSld>
  <p:clrMapOvr>
    <a:masterClrMapping/>
  </p:clrMapOvr>
  <mc:AlternateContent xmlns:mc="http://schemas.openxmlformats.org/markup-compatibility/2006" xmlns:p14="http://schemas.microsoft.com/office/powerpoint/2010/main">
    <mc:Choice Requires="p14">
      <p:transition spd="slow" p14:dur="2000" advTm="64579"/>
    </mc:Choice>
    <mc:Fallback xmlns="">
      <p:transition spd="slow" advTm="6457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CC86C-C5CE-BF6C-5A1D-7C3357668AB3}"/>
              </a:ext>
            </a:extLst>
          </p:cNvPr>
          <p:cNvSpPr>
            <a:spLocks noGrp="1"/>
          </p:cNvSpPr>
          <p:nvPr>
            <p:ph type="title"/>
          </p:nvPr>
        </p:nvSpPr>
        <p:spPr/>
        <p:txBody>
          <a:bodyPr/>
          <a:lstStyle/>
          <a:p>
            <a:r>
              <a:rPr lang="en-US" dirty="0"/>
              <a:t>Tech Stack </a:t>
            </a:r>
            <a:endParaRPr lang="en-IN" dirty="0"/>
          </a:p>
        </p:txBody>
      </p:sp>
      <p:sp>
        <p:nvSpPr>
          <p:cNvPr id="3" name="Content Placeholder 2">
            <a:extLst>
              <a:ext uri="{FF2B5EF4-FFF2-40B4-BE49-F238E27FC236}">
                <a16:creationId xmlns:a16="http://schemas.microsoft.com/office/drawing/2014/main" id="{76EA1C32-E7FA-2E32-87D8-8E5F5D77F783}"/>
              </a:ext>
            </a:extLst>
          </p:cNvPr>
          <p:cNvSpPr>
            <a:spLocks noGrp="1"/>
          </p:cNvSpPr>
          <p:nvPr>
            <p:ph idx="1"/>
          </p:nvPr>
        </p:nvSpPr>
        <p:spPr/>
        <p:txBody>
          <a:bodyPr/>
          <a:lstStyle/>
          <a:p>
            <a:r>
              <a:rPr lang="en-US" dirty="0"/>
              <a:t>Microsoft Excel - To Clean the data and For Functions, formulas, graphs, pivot tables to analyze the data </a:t>
            </a:r>
          </a:p>
          <a:p>
            <a:r>
              <a:rPr lang="en-US" dirty="0"/>
              <a:t>Power point – To generate a report and create a loom video presentation for stakeholders </a:t>
            </a:r>
          </a:p>
          <a:p>
            <a:r>
              <a:rPr lang="en-US" dirty="0">
                <a:effectLst>
                  <a:outerShdw blurRad="38100" dist="38100" dir="2700000" algn="tl">
                    <a:srgbClr val="000000">
                      <a:alpha val="43137"/>
                    </a:srgbClr>
                  </a:outerShdw>
                </a:effectLst>
                <a:highlight>
                  <a:srgbClr val="FFFF00"/>
                </a:highlight>
              </a:rPr>
              <a:t>Link to the Excel file </a:t>
            </a:r>
            <a:r>
              <a:rPr lang="en-US" dirty="0">
                <a:effectLst>
                  <a:outerShdw blurRad="38100" dist="38100" dir="2700000" algn="tl">
                    <a:srgbClr val="000000">
                      <a:alpha val="43137"/>
                    </a:srgbClr>
                  </a:outerShdw>
                </a:effectLst>
                <a:hlinkClick r:id="rId2"/>
              </a:rPr>
              <a:t>–https://docs.google.com/spreadsheets/d/1Sqc3-4x4XkHMA7i7CwfV0X9wz4IgYlqC/edit?usp=sharing&amp;ouid=107126857418427123288&amp;rtpof=true&amp;sd=true</a:t>
            </a:r>
            <a:endParaRPr lang="en-IN" dirty="0"/>
          </a:p>
        </p:txBody>
      </p:sp>
    </p:spTree>
    <p:extLst>
      <p:ext uri="{BB962C8B-B14F-4D97-AF65-F5344CB8AC3E}">
        <p14:creationId xmlns:p14="http://schemas.microsoft.com/office/powerpoint/2010/main" val="3935408894"/>
      </p:ext>
    </p:extLst>
  </p:cSld>
  <p:clrMapOvr>
    <a:masterClrMapping/>
  </p:clrMapOvr>
  <mc:AlternateContent xmlns:mc="http://schemas.openxmlformats.org/markup-compatibility/2006" xmlns:p14="http://schemas.microsoft.com/office/powerpoint/2010/main">
    <mc:Choice Requires="p14">
      <p:transition spd="slow" p14:dur="2000" advTm="56043"/>
    </mc:Choice>
    <mc:Fallback xmlns="">
      <p:transition spd="slow" advTm="56043"/>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A044E-773E-3209-369C-6EBE5CEF1B4A}"/>
              </a:ext>
            </a:extLst>
          </p:cNvPr>
          <p:cNvSpPr>
            <a:spLocks noGrp="1"/>
          </p:cNvSpPr>
          <p:nvPr>
            <p:ph type="title"/>
          </p:nvPr>
        </p:nvSpPr>
        <p:spPr/>
        <p:txBody>
          <a:bodyPr/>
          <a:lstStyle/>
          <a:p>
            <a:r>
              <a:rPr lang="en-US" dirty="0"/>
              <a:t>Tasks </a:t>
            </a:r>
            <a:endParaRPr lang="en-IN" dirty="0"/>
          </a:p>
        </p:txBody>
      </p:sp>
      <p:sp>
        <p:nvSpPr>
          <p:cNvPr id="3" name="Content Placeholder 2">
            <a:extLst>
              <a:ext uri="{FF2B5EF4-FFF2-40B4-BE49-F238E27FC236}">
                <a16:creationId xmlns:a16="http://schemas.microsoft.com/office/drawing/2014/main" id="{3EF596E9-0F5E-2CD4-6BBA-403BFE4DAD53}"/>
              </a:ext>
            </a:extLst>
          </p:cNvPr>
          <p:cNvSpPr>
            <a:spLocks noGrp="1"/>
          </p:cNvSpPr>
          <p:nvPr>
            <p:ph idx="1"/>
          </p:nvPr>
        </p:nvSpPr>
        <p:spPr/>
        <p:txBody>
          <a:bodyPr/>
          <a:lstStyle/>
          <a:p>
            <a:pPr marL="457200" indent="-457200">
              <a:buFont typeface="+mj-lt"/>
              <a:buAutoNum type="alphaUcPeriod"/>
            </a:pPr>
            <a:r>
              <a:rPr lang="en-US" b="1" i="0" dirty="0">
                <a:solidFill>
                  <a:schemeClr val="tx1"/>
                </a:solidFill>
                <a:effectLst/>
                <a:latin typeface="Manrope"/>
              </a:rPr>
              <a:t>Movie Genre Analysis:</a:t>
            </a:r>
            <a:r>
              <a:rPr lang="en-US" b="0" i="0" dirty="0">
                <a:solidFill>
                  <a:schemeClr val="tx1"/>
                </a:solidFill>
                <a:effectLst/>
                <a:latin typeface="Manrope"/>
              </a:rPr>
              <a:t> Analyze the distribution of movie genres and their impact on the IMDB score</a:t>
            </a:r>
          </a:p>
          <a:p>
            <a:pPr marL="457200" indent="-457200">
              <a:buFont typeface="+mj-lt"/>
              <a:buAutoNum type="alphaUcPeriod"/>
            </a:pPr>
            <a:r>
              <a:rPr lang="en-US" b="1" i="0" dirty="0">
                <a:solidFill>
                  <a:schemeClr val="tx1"/>
                </a:solidFill>
                <a:effectLst/>
                <a:latin typeface="Manrope"/>
              </a:rPr>
              <a:t> Movie Duration Analysis: </a:t>
            </a:r>
            <a:r>
              <a:rPr lang="en-US" b="0" i="0" dirty="0">
                <a:solidFill>
                  <a:schemeClr val="tx1"/>
                </a:solidFill>
                <a:effectLst/>
                <a:latin typeface="Manrope"/>
              </a:rPr>
              <a:t>Analyze the distribution of movie durations and its impact on the IMDB score</a:t>
            </a:r>
          </a:p>
          <a:p>
            <a:pPr marL="457200" indent="-457200">
              <a:buFont typeface="+mj-lt"/>
              <a:buAutoNum type="alphaUcPeriod"/>
            </a:pPr>
            <a:r>
              <a:rPr lang="en-US" b="1" i="0" dirty="0">
                <a:solidFill>
                  <a:schemeClr val="tx1"/>
                </a:solidFill>
                <a:effectLst/>
                <a:latin typeface="Manrope"/>
              </a:rPr>
              <a:t>Language Analysis: </a:t>
            </a:r>
            <a:r>
              <a:rPr lang="en-US" b="0" i="0" dirty="0">
                <a:solidFill>
                  <a:schemeClr val="tx1"/>
                </a:solidFill>
                <a:effectLst/>
                <a:latin typeface="Manrope"/>
              </a:rPr>
              <a:t>Situation: Examine the distribution of movies based on their language</a:t>
            </a:r>
            <a:endParaRPr lang="en-US" dirty="0">
              <a:solidFill>
                <a:schemeClr val="tx1"/>
              </a:solidFill>
              <a:latin typeface="Manrope"/>
            </a:endParaRPr>
          </a:p>
          <a:p>
            <a:pPr marL="457200" indent="-457200">
              <a:buFont typeface="+mj-lt"/>
              <a:buAutoNum type="alphaUcPeriod"/>
            </a:pPr>
            <a:r>
              <a:rPr lang="en-US" b="1" i="0" dirty="0">
                <a:solidFill>
                  <a:schemeClr val="tx1"/>
                </a:solidFill>
                <a:effectLst/>
                <a:latin typeface="Manrope"/>
              </a:rPr>
              <a:t>Director Analysis: </a:t>
            </a:r>
            <a:r>
              <a:rPr lang="en-US" b="0" i="0" dirty="0">
                <a:solidFill>
                  <a:schemeClr val="tx1"/>
                </a:solidFill>
                <a:effectLst/>
                <a:latin typeface="Manrope"/>
              </a:rPr>
              <a:t>Influence of directors on movie ratings</a:t>
            </a:r>
          </a:p>
          <a:p>
            <a:pPr marL="457200" indent="-457200">
              <a:buFont typeface="+mj-lt"/>
              <a:buAutoNum type="alphaUcPeriod"/>
            </a:pPr>
            <a:r>
              <a:rPr lang="en-US" b="1" i="0" dirty="0">
                <a:solidFill>
                  <a:schemeClr val="tx1"/>
                </a:solidFill>
                <a:effectLst/>
                <a:latin typeface="Manrope"/>
              </a:rPr>
              <a:t>Budget Analysis:</a:t>
            </a:r>
            <a:r>
              <a:rPr lang="en-US" b="0" i="0" dirty="0">
                <a:solidFill>
                  <a:schemeClr val="tx1"/>
                </a:solidFill>
                <a:effectLst/>
                <a:latin typeface="Manrope"/>
              </a:rPr>
              <a:t> Explore the relationship between movie budgets and their financial success</a:t>
            </a:r>
          </a:p>
          <a:p>
            <a:endParaRPr lang="en-IN" dirty="0">
              <a:solidFill>
                <a:schemeClr val="tx1"/>
              </a:solidFill>
            </a:endParaRPr>
          </a:p>
        </p:txBody>
      </p:sp>
    </p:spTree>
    <p:extLst>
      <p:ext uri="{BB962C8B-B14F-4D97-AF65-F5344CB8AC3E}">
        <p14:creationId xmlns:p14="http://schemas.microsoft.com/office/powerpoint/2010/main" val="584456202"/>
      </p:ext>
    </p:extLst>
  </p:cSld>
  <p:clrMapOvr>
    <a:masterClrMapping/>
  </p:clrMapOvr>
  <mc:AlternateContent xmlns:mc="http://schemas.openxmlformats.org/markup-compatibility/2006" xmlns:p14="http://schemas.microsoft.com/office/powerpoint/2010/main">
    <mc:Choice Requires="p14">
      <p:transition spd="slow" p14:dur="2000" advTm="56005"/>
    </mc:Choice>
    <mc:Fallback xmlns="">
      <p:transition spd="slow" advTm="5600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6FE86-15F5-B679-A1CA-09B4A5C2FBAC}"/>
              </a:ext>
            </a:extLst>
          </p:cNvPr>
          <p:cNvSpPr>
            <a:spLocks noGrp="1"/>
          </p:cNvSpPr>
          <p:nvPr>
            <p:ph type="title"/>
          </p:nvPr>
        </p:nvSpPr>
        <p:spPr/>
        <p:txBody>
          <a:bodyPr>
            <a:normAutofit fontScale="90000"/>
          </a:bodyPr>
          <a:lstStyle/>
          <a:p>
            <a:r>
              <a:rPr lang="en-US" sz="2200" b="1" dirty="0">
                <a:solidFill>
                  <a:schemeClr val="tx1"/>
                </a:solidFill>
                <a:latin typeface="Manrope"/>
              </a:rPr>
              <a:t>A . </a:t>
            </a:r>
            <a:r>
              <a:rPr lang="en-US" sz="2200" b="1" i="0" dirty="0">
                <a:solidFill>
                  <a:schemeClr val="tx1"/>
                </a:solidFill>
                <a:effectLst/>
                <a:latin typeface="Manrope"/>
              </a:rPr>
              <a:t>Movie Genre Analysis:</a:t>
            </a:r>
            <a:r>
              <a:rPr lang="en-US" sz="2200" b="0" i="0" dirty="0">
                <a:solidFill>
                  <a:schemeClr val="tx1"/>
                </a:solidFill>
                <a:effectLst/>
                <a:latin typeface="Manrope"/>
              </a:rPr>
              <a:t> Analyze the distribution of movie genres and their impact on the IMDB score</a:t>
            </a:r>
            <a:br>
              <a:rPr lang="en-US" sz="2200" b="0" i="0" dirty="0">
                <a:solidFill>
                  <a:schemeClr val="tx1"/>
                </a:solidFill>
                <a:effectLst/>
                <a:latin typeface="Manrope"/>
              </a:rPr>
            </a:br>
            <a:r>
              <a:rPr lang="en-US" sz="2200" b="0" i="0" dirty="0">
                <a:solidFill>
                  <a:schemeClr val="tx1"/>
                </a:solidFill>
                <a:effectLst/>
                <a:latin typeface="Manrope"/>
              </a:rPr>
              <a:t>Determine the most common genres of movies in the dataset. Then, for each genre, calculate descriptive statistics (mean, median, mode, range, variance, standard deviation) of the IMDB scores</a:t>
            </a:r>
            <a:br>
              <a:rPr lang="en-US" sz="2000" b="0" i="0" dirty="0">
                <a:solidFill>
                  <a:schemeClr val="tx1"/>
                </a:solidFill>
                <a:effectLst/>
                <a:latin typeface="Manrope"/>
              </a:rPr>
            </a:br>
            <a:endParaRPr lang="en-IN" sz="2000" dirty="0">
              <a:solidFill>
                <a:schemeClr val="tx1"/>
              </a:solidFill>
            </a:endParaRPr>
          </a:p>
        </p:txBody>
      </p:sp>
      <p:pic>
        <p:nvPicPr>
          <p:cNvPr id="5" name="Content Placeholder 4">
            <a:extLst>
              <a:ext uri="{FF2B5EF4-FFF2-40B4-BE49-F238E27FC236}">
                <a16:creationId xmlns:a16="http://schemas.microsoft.com/office/drawing/2014/main" id="{4F65DDCF-2B25-E24A-A615-6A0D4FEEA866}"/>
              </a:ext>
            </a:extLst>
          </p:cNvPr>
          <p:cNvPicPr>
            <a:picLocks noGrp="1" noChangeAspect="1"/>
          </p:cNvPicPr>
          <p:nvPr>
            <p:ph idx="1"/>
          </p:nvPr>
        </p:nvPicPr>
        <p:blipFill>
          <a:blip r:embed="rId2"/>
          <a:stretch>
            <a:fillRect/>
          </a:stretch>
        </p:blipFill>
        <p:spPr>
          <a:xfrm>
            <a:off x="854020" y="2171699"/>
            <a:ext cx="2517830" cy="4505325"/>
          </a:xfrm>
        </p:spPr>
      </p:pic>
      <p:pic>
        <p:nvPicPr>
          <p:cNvPr id="6" name="Picture 5">
            <a:extLst>
              <a:ext uri="{FF2B5EF4-FFF2-40B4-BE49-F238E27FC236}">
                <a16:creationId xmlns:a16="http://schemas.microsoft.com/office/drawing/2014/main" id="{AC396D78-3A4F-9104-0DDD-252506F2A123}"/>
              </a:ext>
            </a:extLst>
          </p:cNvPr>
          <p:cNvPicPr>
            <a:picLocks noChangeAspect="1"/>
          </p:cNvPicPr>
          <p:nvPr/>
        </p:nvPicPr>
        <p:blipFill>
          <a:blip r:embed="rId3"/>
          <a:stretch>
            <a:fillRect/>
          </a:stretch>
        </p:blipFill>
        <p:spPr>
          <a:xfrm>
            <a:off x="3533775" y="2171698"/>
            <a:ext cx="6686716" cy="4505325"/>
          </a:xfrm>
          <a:prstGeom prst="rect">
            <a:avLst/>
          </a:prstGeom>
        </p:spPr>
      </p:pic>
    </p:spTree>
    <p:extLst>
      <p:ext uri="{BB962C8B-B14F-4D97-AF65-F5344CB8AC3E}">
        <p14:creationId xmlns:p14="http://schemas.microsoft.com/office/powerpoint/2010/main" val="1547336059"/>
      </p:ext>
    </p:extLst>
  </p:cSld>
  <p:clrMapOvr>
    <a:masterClrMapping/>
  </p:clrMapOvr>
  <mc:AlternateContent xmlns:mc="http://schemas.openxmlformats.org/markup-compatibility/2006" xmlns:p14="http://schemas.microsoft.com/office/powerpoint/2010/main">
    <mc:Choice Requires="p14">
      <p:transition spd="slow" p14:dur="2000" advTm="50660"/>
    </mc:Choice>
    <mc:Fallback xmlns="">
      <p:transition spd="slow" advTm="5066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0DEF-B200-DB93-7028-F591033A6ED7}"/>
              </a:ext>
            </a:extLst>
          </p:cNvPr>
          <p:cNvSpPr>
            <a:spLocks noGrp="1"/>
          </p:cNvSpPr>
          <p:nvPr>
            <p:ph type="title"/>
          </p:nvPr>
        </p:nvSpPr>
        <p:spPr>
          <a:xfrm>
            <a:off x="1371600" y="542923"/>
            <a:ext cx="9601200" cy="819151"/>
          </a:xfrm>
        </p:spPr>
        <p:txBody>
          <a:bodyPr>
            <a:normAutofit/>
          </a:bodyPr>
          <a:lstStyle/>
          <a:p>
            <a:r>
              <a:rPr lang="en-US" sz="2800" dirty="0"/>
              <a:t>         Most Common Genres</a:t>
            </a:r>
            <a:endParaRPr lang="en-IN" sz="2800" dirty="0"/>
          </a:p>
        </p:txBody>
      </p:sp>
      <p:sp>
        <p:nvSpPr>
          <p:cNvPr id="6" name="TextBox 5">
            <a:extLst>
              <a:ext uri="{FF2B5EF4-FFF2-40B4-BE49-F238E27FC236}">
                <a16:creationId xmlns:a16="http://schemas.microsoft.com/office/drawing/2014/main" id="{551AAC5E-647C-57E9-9D8D-8713A4103A1A}"/>
              </a:ext>
            </a:extLst>
          </p:cNvPr>
          <p:cNvSpPr txBox="1"/>
          <p:nvPr/>
        </p:nvSpPr>
        <p:spPr>
          <a:xfrm>
            <a:off x="6191250" y="2733085"/>
            <a:ext cx="5695949" cy="1938992"/>
          </a:xfrm>
          <a:prstGeom prst="rect">
            <a:avLst/>
          </a:prstGeom>
          <a:noFill/>
        </p:spPr>
        <p:txBody>
          <a:bodyPr wrap="square" rtlCol="0">
            <a:spAutoFit/>
          </a:bodyPr>
          <a:lstStyle/>
          <a:p>
            <a:pPr marL="457200" indent="-457200">
              <a:buFont typeface="Wingdings" panose="05000000000000000000" pitchFamily="2" charset="2"/>
              <a:buChar char="§"/>
            </a:pPr>
            <a:r>
              <a:rPr lang="en-US" sz="2400" dirty="0"/>
              <a:t>Most common genre in movies is Comedy and Action which has the least rating of 6.2 and 6.3 respectively.</a:t>
            </a:r>
          </a:p>
          <a:p>
            <a:pPr marL="457200" indent="-457200">
              <a:buFont typeface="Wingdings" panose="05000000000000000000" pitchFamily="2" charset="2"/>
              <a:buChar char="§"/>
            </a:pPr>
            <a:r>
              <a:rPr lang="en-IN" sz="2400" dirty="0"/>
              <a:t>But Crime and Drama has the most rating of 6.9 and 6.8 respectively</a:t>
            </a:r>
          </a:p>
        </p:txBody>
      </p:sp>
      <mc:AlternateContent xmlns:mc="http://schemas.openxmlformats.org/markup-compatibility/2006" xmlns:cx2="http://schemas.microsoft.com/office/drawing/2015/10/21/chartex">
        <mc:Choice Requires="cx2">
          <p:graphicFrame>
            <p:nvGraphicFramePr>
              <p:cNvPr id="7" name="Content Placeholder 6">
                <a:extLst>
                  <a:ext uri="{FF2B5EF4-FFF2-40B4-BE49-F238E27FC236}">
                    <a16:creationId xmlns:a16="http://schemas.microsoft.com/office/drawing/2014/main" id="{5B11ABB2-3D33-1AA1-D5C1-0DE5E6316821}"/>
                  </a:ext>
                </a:extLst>
              </p:cNvPr>
              <p:cNvGraphicFramePr>
                <a:graphicFrameLocks noGrp="1"/>
              </p:cNvGraphicFramePr>
              <p:nvPr>
                <p:ph idx="1"/>
                <p:extLst>
                  <p:ext uri="{D42A27DB-BD31-4B8C-83A1-F6EECF244321}">
                    <p14:modId xmlns:p14="http://schemas.microsoft.com/office/powerpoint/2010/main" val="1742594604"/>
                  </p:ext>
                </p:extLst>
              </p:nvPr>
            </p:nvGraphicFramePr>
            <p:xfrm>
              <a:off x="6524625" y="76200"/>
              <a:ext cx="5553076" cy="2733380"/>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7" name="Content Placeholder 6">
                <a:extLst>
                  <a:ext uri="{FF2B5EF4-FFF2-40B4-BE49-F238E27FC236}">
                    <a16:creationId xmlns:a16="http://schemas.microsoft.com/office/drawing/2014/main" id="{5B11ABB2-3D33-1AA1-D5C1-0DE5E6316821}"/>
                  </a:ext>
                </a:extLst>
              </p:cNvPr>
              <p:cNvPicPr>
                <a:picLocks noGrp="1" noRot="1" noChangeAspect="1" noMove="1" noResize="1" noEditPoints="1" noAdjustHandles="1" noChangeArrowheads="1" noChangeShapeType="1"/>
              </p:cNvPicPr>
              <p:nvPr/>
            </p:nvPicPr>
            <p:blipFill>
              <a:blip r:embed="rId5"/>
              <a:stretch>
                <a:fillRect/>
              </a:stretch>
            </p:blipFill>
            <p:spPr>
              <a:xfrm>
                <a:off x="6524625" y="76200"/>
                <a:ext cx="5553076" cy="2733380"/>
              </a:xfrm>
              <a:prstGeom prst="rect">
                <a:avLst/>
              </a:prstGeom>
            </p:spPr>
          </p:pic>
        </mc:Fallback>
      </mc:AlternateContent>
      <p:pic>
        <p:nvPicPr>
          <p:cNvPr id="4" name="Picture 3">
            <a:extLst>
              <a:ext uri="{FF2B5EF4-FFF2-40B4-BE49-F238E27FC236}">
                <a16:creationId xmlns:a16="http://schemas.microsoft.com/office/drawing/2014/main" id="{03E2C8EA-1F31-35FF-6E7C-1FBB1C4DACF3}"/>
              </a:ext>
            </a:extLst>
          </p:cNvPr>
          <p:cNvPicPr>
            <a:picLocks noChangeAspect="1"/>
          </p:cNvPicPr>
          <p:nvPr/>
        </p:nvPicPr>
        <p:blipFill>
          <a:blip r:embed="rId6"/>
          <a:stretch>
            <a:fillRect/>
          </a:stretch>
        </p:blipFill>
        <p:spPr>
          <a:xfrm>
            <a:off x="1824038" y="1057275"/>
            <a:ext cx="4248150" cy="5548609"/>
          </a:xfrm>
          <a:prstGeom prst="rect">
            <a:avLst/>
          </a:prstGeom>
        </p:spPr>
      </p:pic>
    </p:spTree>
    <p:extLst>
      <p:ext uri="{BB962C8B-B14F-4D97-AF65-F5344CB8AC3E}">
        <p14:creationId xmlns:p14="http://schemas.microsoft.com/office/powerpoint/2010/main" val="563536998"/>
      </p:ext>
    </p:extLst>
  </p:cSld>
  <p:clrMapOvr>
    <a:masterClrMapping/>
  </p:clrMapOvr>
  <mc:AlternateContent xmlns:mc="http://schemas.openxmlformats.org/markup-compatibility/2006" xmlns:p14="http://schemas.microsoft.com/office/powerpoint/2010/main">
    <mc:Choice Requires="p14">
      <p:transition spd="slow" p14:dur="2000" advTm="32732"/>
    </mc:Choice>
    <mc:Fallback xmlns="">
      <p:transition spd="slow" advTm="32732"/>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B01EC-E63E-AD6A-74BE-C87192858ADA}"/>
              </a:ext>
            </a:extLst>
          </p:cNvPr>
          <p:cNvSpPr>
            <a:spLocks noGrp="1"/>
          </p:cNvSpPr>
          <p:nvPr>
            <p:ph type="title"/>
          </p:nvPr>
        </p:nvSpPr>
        <p:spPr/>
        <p:txBody>
          <a:bodyPr>
            <a:normAutofit/>
          </a:bodyPr>
          <a:lstStyle/>
          <a:p>
            <a:r>
              <a:rPr lang="en-US" sz="2000" b="1" i="0" dirty="0">
                <a:solidFill>
                  <a:schemeClr val="tx1"/>
                </a:solidFill>
                <a:effectLst/>
                <a:latin typeface="Manrope"/>
              </a:rPr>
              <a:t>B . Movie Duration Analysis: </a:t>
            </a:r>
            <a:r>
              <a:rPr lang="en-US" sz="2000" b="0" i="0" dirty="0">
                <a:solidFill>
                  <a:schemeClr val="tx1"/>
                </a:solidFill>
                <a:effectLst/>
                <a:latin typeface="Manrope"/>
              </a:rPr>
              <a:t>Analyze the distribution of movie durations and its impact on the IMDB score</a:t>
            </a:r>
            <a:br>
              <a:rPr lang="en-US" sz="2000" b="0" i="0" dirty="0">
                <a:solidFill>
                  <a:schemeClr val="tx1"/>
                </a:solidFill>
                <a:effectLst/>
                <a:latin typeface="Manrope"/>
              </a:rPr>
            </a:br>
            <a:r>
              <a:rPr lang="en-US" sz="2000" b="0" i="0" dirty="0">
                <a:solidFill>
                  <a:schemeClr val="tx1"/>
                </a:solidFill>
                <a:effectLst/>
                <a:latin typeface="Manrope"/>
              </a:rPr>
              <a:t>Analyze the distribution of movie durations and identify the relationship between movie duration and IMDB score</a:t>
            </a:r>
            <a:endParaRPr lang="en-IN" sz="2000" dirty="0">
              <a:solidFill>
                <a:schemeClr val="tx1"/>
              </a:solidFill>
            </a:endParaRPr>
          </a:p>
        </p:txBody>
      </p:sp>
      <p:pic>
        <p:nvPicPr>
          <p:cNvPr id="5" name="Content Placeholder 4">
            <a:extLst>
              <a:ext uri="{FF2B5EF4-FFF2-40B4-BE49-F238E27FC236}">
                <a16:creationId xmlns:a16="http://schemas.microsoft.com/office/drawing/2014/main" id="{D4D2D993-D7EA-50C5-2A47-FE93080F9E16}"/>
              </a:ext>
            </a:extLst>
          </p:cNvPr>
          <p:cNvPicPr>
            <a:picLocks noGrp="1" noChangeAspect="1"/>
          </p:cNvPicPr>
          <p:nvPr>
            <p:ph idx="1"/>
          </p:nvPr>
        </p:nvPicPr>
        <p:blipFill>
          <a:blip r:embed="rId2"/>
          <a:stretch>
            <a:fillRect/>
          </a:stretch>
        </p:blipFill>
        <p:spPr>
          <a:xfrm>
            <a:off x="971550" y="2971800"/>
            <a:ext cx="3467100" cy="1485900"/>
          </a:xfrm>
        </p:spPr>
      </p:pic>
      <p:pic>
        <p:nvPicPr>
          <p:cNvPr id="7" name="Picture 6">
            <a:extLst>
              <a:ext uri="{FF2B5EF4-FFF2-40B4-BE49-F238E27FC236}">
                <a16:creationId xmlns:a16="http://schemas.microsoft.com/office/drawing/2014/main" id="{95BA50AE-B44A-0742-CA55-360457F4B727}"/>
              </a:ext>
            </a:extLst>
          </p:cNvPr>
          <p:cNvPicPr>
            <a:picLocks noChangeAspect="1"/>
          </p:cNvPicPr>
          <p:nvPr/>
        </p:nvPicPr>
        <p:blipFill>
          <a:blip r:embed="rId3"/>
          <a:stretch>
            <a:fillRect/>
          </a:stretch>
        </p:blipFill>
        <p:spPr>
          <a:xfrm>
            <a:off x="4660781" y="1857375"/>
            <a:ext cx="5969119" cy="4000500"/>
          </a:xfrm>
          <a:prstGeom prst="rect">
            <a:avLst/>
          </a:prstGeom>
        </p:spPr>
      </p:pic>
    </p:spTree>
    <p:extLst>
      <p:ext uri="{BB962C8B-B14F-4D97-AF65-F5344CB8AC3E}">
        <p14:creationId xmlns:p14="http://schemas.microsoft.com/office/powerpoint/2010/main" val="534131877"/>
      </p:ext>
    </p:extLst>
  </p:cSld>
  <p:clrMapOvr>
    <a:masterClrMapping/>
  </p:clrMapOvr>
  <mc:AlternateContent xmlns:mc="http://schemas.openxmlformats.org/markup-compatibility/2006" xmlns:p14="http://schemas.microsoft.com/office/powerpoint/2010/main">
    <mc:Choice Requires="p14">
      <p:transition spd="slow" p14:dur="2000" advTm="37969"/>
    </mc:Choice>
    <mc:Fallback xmlns="">
      <p:transition spd="slow" advTm="37969"/>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EEA91-6FB1-AEDA-922D-39512D655276}"/>
              </a:ext>
            </a:extLst>
          </p:cNvPr>
          <p:cNvSpPr>
            <a:spLocks noGrp="1"/>
          </p:cNvSpPr>
          <p:nvPr>
            <p:ph type="title"/>
          </p:nvPr>
        </p:nvSpPr>
        <p:spPr/>
        <p:txBody>
          <a:bodyPr>
            <a:normAutofit/>
          </a:bodyPr>
          <a:lstStyle/>
          <a:p>
            <a:r>
              <a:rPr lang="en-US" sz="2000" b="1" i="0" dirty="0">
                <a:solidFill>
                  <a:schemeClr val="tx1"/>
                </a:solidFill>
                <a:effectLst/>
                <a:latin typeface="Manrope"/>
              </a:rPr>
              <a:t>C . Language Analysis : </a:t>
            </a:r>
            <a:r>
              <a:rPr lang="en-US" sz="2000" b="0" i="0" dirty="0">
                <a:solidFill>
                  <a:schemeClr val="tx1"/>
                </a:solidFill>
                <a:effectLst/>
                <a:latin typeface="Manrope"/>
              </a:rPr>
              <a:t>Examine the distribution of movies based on their language.</a:t>
            </a:r>
            <a:br>
              <a:rPr lang="en-US" sz="2000" b="0" i="0" dirty="0">
                <a:solidFill>
                  <a:schemeClr val="tx1"/>
                </a:solidFill>
                <a:effectLst/>
                <a:latin typeface="Manrope"/>
              </a:rPr>
            </a:br>
            <a:r>
              <a:rPr lang="en-US" sz="2000" b="0" i="0" dirty="0">
                <a:solidFill>
                  <a:schemeClr val="tx1"/>
                </a:solidFill>
                <a:effectLst/>
                <a:latin typeface="Manrope"/>
              </a:rPr>
              <a:t>Determine the most common languages used in movies and analyze their impact on the IMDB score using descriptive statistics</a:t>
            </a:r>
            <a:endParaRPr lang="en-IN" sz="2000" dirty="0">
              <a:solidFill>
                <a:schemeClr val="tx1"/>
              </a:solidFill>
            </a:endParaRPr>
          </a:p>
        </p:txBody>
      </p:sp>
      <p:pic>
        <p:nvPicPr>
          <p:cNvPr id="5" name="Content Placeholder 4">
            <a:extLst>
              <a:ext uri="{FF2B5EF4-FFF2-40B4-BE49-F238E27FC236}">
                <a16:creationId xmlns:a16="http://schemas.microsoft.com/office/drawing/2014/main" id="{EA7308E2-E7B4-77A7-E611-B21036DA3B48}"/>
              </a:ext>
            </a:extLst>
          </p:cNvPr>
          <p:cNvPicPr>
            <a:picLocks noGrp="1" noChangeAspect="1"/>
          </p:cNvPicPr>
          <p:nvPr>
            <p:ph idx="1"/>
          </p:nvPr>
        </p:nvPicPr>
        <p:blipFill>
          <a:blip r:embed="rId2"/>
          <a:stretch>
            <a:fillRect/>
          </a:stretch>
        </p:blipFill>
        <p:spPr>
          <a:xfrm>
            <a:off x="9639301" y="1333500"/>
            <a:ext cx="2458504" cy="3667125"/>
          </a:xfrm>
        </p:spPr>
      </p:pic>
      <p:pic>
        <p:nvPicPr>
          <p:cNvPr id="6" name="Picture 5">
            <a:extLst>
              <a:ext uri="{FF2B5EF4-FFF2-40B4-BE49-F238E27FC236}">
                <a16:creationId xmlns:a16="http://schemas.microsoft.com/office/drawing/2014/main" id="{E5279775-44C4-052A-44EF-187AA7412E6F}"/>
              </a:ext>
            </a:extLst>
          </p:cNvPr>
          <p:cNvPicPr>
            <a:picLocks noChangeAspect="1"/>
          </p:cNvPicPr>
          <p:nvPr/>
        </p:nvPicPr>
        <p:blipFill>
          <a:blip r:embed="rId3"/>
          <a:stretch>
            <a:fillRect/>
          </a:stretch>
        </p:blipFill>
        <p:spPr>
          <a:xfrm>
            <a:off x="1011659" y="1743075"/>
            <a:ext cx="8303791" cy="4914899"/>
          </a:xfrm>
          <a:prstGeom prst="rect">
            <a:avLst/>
          </a:prstGeom>
        </p:spPr>
      </p:pic>
    </p:spTree>
    <p:extLst>
      <p:ext uri="{BB962C8B-B14F-4D97-AF65-F5344CB8AC3E}">
        <p14:creationId xmlns:p14="http://schemas.microsoft.com/office/powerpoint/2010/main" val="1612317667"/>
      </p:ext>
    </p:extLst>
  </p:cSld>
  <p:clrMapOvr>
    <a:masterClrMapping/>
  </p:clrMapOvr>
  <mc:AlternateContent xmlns:mc="http://schemas.openxmlformats.org/markup-compatibility/2006" xmlns:p14="http://schemas.microsoft.com/office/powerpoint/2010/main">
    <mc:Choice Requires="p14">
      <p:transition spd="slow" p14:dur="2000" advTm="26781"/>
    </mc:Choice>
    <mc:Fallback xmlns="">
      <p:transition spd="slow" advTm="26781"/>
    </mc:Fallback>
  </mc:AlternateContent>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1791</TotalTime>
  <Words>813</Words>
  <Application>Microsoft Office PowerPoint</Application>
  <PresentationFormat>Widescreen</PresentationFormat>
  <Paragraphs>63</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Franklin Gothic Book</vt:lpstr>
      <vt:lpstr>Manrope</vt:lpstr>
      <vt:lpstr>Wingdings</vt:lpstr>
      <vt:lpstr>Crop</vt:lpstr>
      <vt:lpstr>IMDB MOVIE ANALYSIS </vt:lpstr>
      <vt:lpstr>Project Description </vt:lpstr>
      <vt:lpstr>Approach  </vt:lpstr>
      <vt:lpstr>Tech Stack </vt:lpstr>
      <vt:lpstr>Tasks </vt:lpstr>
      <vt:lpstr>A . Movie Genre Analysis: Analyze the distribution of movie genres and their impact on the IMDB score Determine the most common genres of movies in the dataset. Then, for each genre, calculate descriptive statistics (mean, median, mode, range, variance, standard deviation) of the IMDB scores </vt:lpstr>
      <vt:lpstr>         Most Common Genres</vt:lpstr>
      <vt:lpstr>B . Movie Duration Analysis: Analyze the distribution of movie durations and its impact on the IMDB score Analyze the distribution of movie durations and identify the relationship between movie duration and IMDB score</vt:lpstr>
      <vt:lpstr>C . Language Analysis : Examine the distribution of movies based on their language. Determine the most common languages used in movies and analyze their impact on the IMDB score using descriptive statistics</vt:lpstr>
      <vt:lpstr>Top 5 languages based on IMDB rating</vt:lpstr>
      <vt:lpstr>D . Director Analysis: Influence of directors on movie ratings. Identify the top directors based on their average IMDB score and analyze their contribution to the success of movies using percentile calculations</vt:lpstr>
      <vt:lpstr>E . Budget Analysis: Explore the relationship between movie budgets and their financial success. Analyze the correlation between movie budgets and gross earnings, and identify the movies with the highest profit margin</vt:lpstr>
      <vt:lpstr>Result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IMDB MOVIE ANALYSIS</dc:title>
  <dc:creator>sheetal sule</dc:creator>
  <cp:lastModifiedBy>sheetal sule</cp:lastModifiedBy>
  <cp:revision>13</cp:revision>
  <dcterms:created xsi:type="dcterms:W3CDTF">2023-08-21T07:37:09Z</dcterms:created>
  <dcterms:modified xsi:type="dcterms:W3CDTF">2023-10-17T09:13:46Z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